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81" r:id="rId5"/>
    <p:sldId id="257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4" r:id="rId18"/>
    <p:sldId id="295" r:id="rId19"/>
    <p:sldId id="296" r:id="rId20"/>
    <p:sldId id="298" r:id="rId21"/>
    <p:sldId id="29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KPMG Virtual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Analytics Approach using python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Nikhil Gupta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903415"/>
            <a:ext cx="6815579" cy="34163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RFM analysis is used to determine which customers a business should target to increase its revenue.</a:t>
            </a:r>
          </a:p>
          <a:p>
            <a:pPr lvl="1"/>
            <a:r>
              <a:rPr lang="en-US" dirty="0"/>
              <a:t>Some of the top customers are present in ‘Platinum’ , ‘Very Loyal’ and ‘Becoming Loyal’ range.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RFM Analysis &amp; Customer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5F34A-EA56-4CA4-BD0C-D03E49CCC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572" y="2292874"/>
            <a:ext cx="4486814" cy="42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903415"/>
            <a:ext cx="4418027" cy="34163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plot shows people who have purchased more recently have generated more revenue, than customers who visited a while ago.</a:t>
            </a:r>
          </a:p>
          <a:p>
            <a:pPr lvl="1"/>
            <a:r>
              <a:rPr lang="en-US" dirty="0"/>
              <a:t>Those who visited more than 200 days ago have generated very less revenue.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Scatter Plot based off RFM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54FA2-77BF-4948-866A-BB020ED9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60" y="2848771"/>
            <a:ext cx="58674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32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903415"/>
            <a:ext cx="4418027" cy="34163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Naturally, there is a positive correlation between profit earned and frequency of purchase.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Scatter Plot based off RFM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43566-5C57-4F90-ADBA-9950CA42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437" y="2809923"/>
            <a:ext cx="5743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5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903415"/>
            <a:ext cx="4418027" cy="34163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plot shows that very recent customers are also frequent buyers i.e. frequency of purchases has negative relationship with recency.</a:t>
            </a:r>
          </a:p>
          <a:p>
            <a:pPr lvl="1"/>
            <a:r>
              <a:rPr lang="en-US" dirty="0"/>
              <a:t>Customers who have visited more recently have a higher chance of visiting more frequently.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Scatter Plot based off RFM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2706A-2988-4AFB-B6D6-3EA98802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042" y="2879408"/>
            <a:ext cx="5581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7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Customer Title definition with assigned RFM values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B04D45-BAF6-4A39-9902-2EAF98D45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168704"/>
              </p:ext>
            </p:extLst>
          </p:nvPr>
        </p:nvGraphicFramePr>
        <p:xfrm>
          <a:off x="809546" y="2888835"/>
          <a:ext cx="10189011" cy="3398844"/>
        </p:xfrm>
        <a:graphic>
          <a:graphicData uri="http://schemas.openxmlformats.org/drawingml/2006/table">
            <a:tbl>
              <a:tblPr/>
              <a:tblGrid>
                <a:gridCol w="414312">
                  <a:extLst>
                    <a:ext uri="{9D8B030D-6E8A-4147-A177-3AD203B41FA5}">
                      <a16:colId xmlns:a16="http://schemas.microsoft.com/office/drawing/2014/main" val="2179740227"/>
                    </a:ext>
                  </a:extLst>
                </a:gridCol>
                <a:gridCol w="1626559">
                  <a:extLst>
                    <a:ext uri="{9D8B030D-6E8A-4147-A177-3AD203B41FA5}">
                      <a16:colId xmlns:a16="http://schemas.microsoft.com/office/drawing/2014/main" val="3191069256"/>
                    </a:ext>
                  </a:extLst>
                </a:gridCol>
                <a:gridCol w="6214683">
                  <a:extLst>
                    <a:ext uri="{9D8B030D-6E8A-4147-A177-3AD203B41FA5}">
                      <a16:colId xmlns:a16="http://schemas.microsoft.com/office/drawing/2014/main" val="1786339867"/>
                    </a:ext>
                  </a:extLst>
                </a:gridCol>
                <a:gridCol w="1933457">
                  <a:extLst>
                    <a:ext uri="{9D8B030D-6E8A-4147-A177-3AD203B41FA5}">
                      <a16:colId xmlns:a16="http://schemas.microsoft.com/office/drawing/2014/main" val="308915160"/>
                    </a:ext>
                  </a:extLst>
                </a:gridCol>
              </a:tblGrid>
              <a:tr h="283237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Tilte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RFM Value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423284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Platinum Customer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 recent buy, buys often, most spent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37672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Loyal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 recent buy, buys often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32452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Becoming Loyal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Relatively recent buy, bought more than once, spends average amount of money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515679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Recent Customer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Bought recently, average money spent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65030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 Customer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Bought recently, not very often, spent average amount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299893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Bloomer 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Purchases recently, above average RFM value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173038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Losing Customer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Purchases was while ago, below average RFM value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407075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Risk Customer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Purchases recently,  frequency is less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98756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Almost Lost Customer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 recency, low frquency but high money spent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741318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Evaisive Customer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 recency, low frquency , below average money spent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28311"/>
                  </a:ext>
                </a:extLst>
              </a:tr>
              <a:tr h="283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Customer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 recency, low frequency and less money spent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7672" marR="7672" marT="76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794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651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Development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Additional Graphs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84AB6-061C-43D5-9FC3-8FE009C9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686735"/>
            <a:ext cx="3171949" cy="4171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DEFD9F-6943-4AD7-BCF2-8F86245E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49" y="2300141"/>
            <a:ext cx="7430212" cy="44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7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ADA9A4-A0B9-4D29-9CC5-70FF61B6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27" y="1330657"/>
            <a:ext cx="3682736" cy="54044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4EAA02-E085-473D-9824-7FC9565C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415" y="1461155"/>
            <a:ext cx="4491866" cy="450004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4767BB-2394-45AC-8502-206AE3ACF449}"/>
              </a:ext>
            </a:extLst>
          </p:cNvPr>
          <p:cNvSpPr txBox="1">
            <a:spLocks/>
          </p:cNvSpPr>
          <p:nvPr/>
        </p:nvSpPr>
        <p:spPr bwMode="gray">
          <a:xfrm>
            <a:off x="458940" y="353072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Additional Graphs</a:t>
            </a:r>
          </a:p>
        </p:txBody>
      </p:sp>
    </p:spTree>
    <p:extLst>
      <p:ext uri="{BB962C8B-B14F-4D97-AF65-F5344CB8AC3E}">
        <p14:creationId xmlns:p14="http://schemas.microsoft.com/office/powerpoint/2010/main" val="147443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Summary table of the top 1000 Customers to target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19E0BA-9A1F-4EC9-A297-699F16D33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835361"/>
              </p:ext>
            </p:extLst>
          </p:nvPr>
        </p:nvGraphicFramePr>
        <p:xfrm>
          <a:off x="631596" y="2879408"/>
          <a:ext cx="11094602" cy="3701914"/>
        </p:xfrm>
        <a:graphic>
          <a:graphicData uri="http://schemas.openxmlformats.org/drawingml/2006/table">
            <a:tbl>
              <a:tblPr/>
              <a:tblGrid>
                <a:gridCol w="368003">
                  <a:extLst>
                    <a:ext uri="{9D8B030D-6E8A-4147-A177-3AD203B41FA5}">
                      <a16:colId xmlns:a16="http://schemas.microsoft.com/office/drawing/2014/main" val="2786965377"/>
                    </a:ext>
                  </a:extLst>
                </a:gridCol>
                <a:gridCol w="1444751">
                  <a:extLst>
                    <a:ext uri="{9D8B030D-6E8A-4147-A177-3AD203B41FA5}">
                      <a16:colId xmlns:a16="http://schemas.microsoft.com/office/drawing/2014/main" val="386696340"/>
                    </a:ext>
                  </a:extLst>
                </a:gridCol>
                <a:gridCol w="5520042">
                  <a:extLst>
                    <a:ext uri="{9D8B030D-6E8A-4147-A177-3AD203B41FA5}">
                      <a16:colId xmlns:a16="http://schemas.microsoft.com/office/drawing/2014/main" val="4180650492"/>
                    </a:ext>
                  </a:extLst>
                </a:gridCol>
                <a:gridCol w="1240306">
                  <a:extLst>
                    <a:ext uri="{9D8B030D-6E8A-4147-A177-3AD203B41FA5}">
                      <a16:colId xmlns:a16="http://schemas.microsoft.com/office/drawing/2014/main" val="1246245062"/>
                    </a:ext>
                  </a:extLst>
                </a:gridCol>
                <a:gridCol w="1049489">
                  <a:extLst>
                    <a:ext uri="{9D8B030D-6E8A-4147-A177-3AD203B41FA5}">
                      <a16:colId xmlns:a16="http://schemas.microsoft.com/office/drawing/2014/main" val="4268662258"/>
                    </a:ext>
                  </a:extLst>
                </a:gridCol>
                <a:gridCol w="1472011">
                  <a:extLst>
                    <a:ext uri="{9D8B030D-6E8A-4147-A177-3AD203B41FA5}">
                      <a16:colId xmlns:a16="http://schemas.microsoft.com/office/drawing/2014/main" val="2555822770"/>
                    </a:ext>
                  </a:extLst>
                </a:gridCol>
              </a:tblGrid>
              <a:tr h="283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Tilte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customers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Cumulative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Selection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53709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Platinum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 recent buy, buys often, most spent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72690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Loyal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 recent buy, buys often, spends large amount of money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960623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Becoming Loyal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Relatively recent buy, bought more than once, spends relatively less amount of money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054484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Recent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Bought recently, average money spent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452691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Bought recently, not very often, spent small amount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036418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 Bloomer 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Purchases recently, above average RFM value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673419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Losing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Purchases was while ago, below average RFM value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1685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242131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Risk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Purchases recently,  frequency is less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1925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219623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Almost Lost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 recency, low frquency but high money spent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78724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Evaisive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 recency, low frquency , below average money spent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02499"/>
                  </a:ext>
                </a:extLst>
              </a:tr>
              <a:tr h="28377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 recency, low frequency and less money spent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27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1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15882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Customer target and methodology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D2E279-56AB-4EC2-B356-693FCFF80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772600"/>
              </p:ext>
            </p:extLst>
          </p:nvPr>
        </p:nvGraphicFramePr>
        <p:xfrm>
          <a:off x="980388" y="2733768"/>
          <a:ext cx="9634193" cy="2470061"/>
        </p:xfrm>
        <a:graphic>
          <a:graphicData uri="http://schemas.openxmlformats.org/drawingml/2006/table">
            <a:tbl>
              <a:tblPr/>
              <a:tblGrid>
                <a:gridCol w="489058">
                  <a:extLst>
                    <a:ext uri="{9D8B030D-6E8A-4147-A177-3AD203B41FA5}">
                      <a16:colId xmlns:a16="http://schemas.microsoft.com/office/drawing/2014/main" val="3206198529"/>
                    </a:ext>
                  </a:extLst>
                </a:gridCol>
                <a:gridCol w="1231746">
                  <a:extLst>
                    <a:ext uri="{9D8B030D-6E8A-4147-A177-3AD203B41FA5}">
                      <a16:colId xmlns:a16="http://schemas.microsoft.com/office/drawing/2014/main" val="2864591435"/>
                    </a:ext>
                  </a:extLst>
                </a:gridCol>
                <a:gridCol w="4706201">
                  <a:extLst>
                    <a:ext uri="{9D8B030D-6E8A-4147-A177-3AD203B41FA5}">
                      <a16:colId xmlns:a16="http://schemas.microsoft.com/office/drawing/2014/main" val="1983135507"/>
                    </a:ext>
                  </a:extLst>
                </a:gridCol>
                <a:gridCol w="1057443">
                  <a:extLst>
                    <a:ext uri="{9D8B030D-6E8A-4147-A177-3AD203B41FA5}">
                      <a16:colId xmlns:a16="http://schemas.microsoft.com/office/drawing/2014/main" val="1668440077"/>
                    </a:ext>
                  </a:extLst>
                </a:gridCol>
                <a:gridCol w="894758">
                  <a:extLst>
                    <a:ext uri="{9D8B030D-6E8A-4147-A177-3AD203B41FA5}">
                      <a16:colId xmlns:a16="http://schemas.microsoft.com/office/drawing/2014/main" val="2040601567"/>
                    </a:ext>
                  </a:extLst>
                </a:gridCol>
                <a:gridCol w="1254987">
                  <a:extLst>
                    <a:ext uri="{9D8B030D-6E8A-4147-A177-3AD203B41FA5}">
                      <a16:colId xmlns:a16="http://schemas.microsoft.com/office/drawing/2014/main" val="3211477783"/>
                    </a:ext>
                  </a:extLst>
                </a:gridCol>
              </a:tblGrid>
              <a:tr h="401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Tilte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customers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Cumulative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Selection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018434"/>
                  </a:ext>
                </a:extLst>
              </a:tr>
              <a:tr h="40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Platinum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 recent buy, buys often, most spent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502727"/>
                  </a:ext>
                </a:extLst>
              </a:tr>
              <a:tr h="30955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Loyal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 recent buy, buys often, spends large amount of money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184961"/>
                  </a:ext>
                </a:extLst>
              </a:tr>
              <a:tr h="40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Becoming Loyal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Relatively recent buy, bought more than once, spends relatively less amount of money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816965"/>
                  </a:ext>
                </a:extLst>
              </a:tr>
              <a:tr h="309551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Recent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Bought recently, average money spent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79607"/>
                  </a:ext>
                </a:extLst>
              </a:tr>
              <a:tr h="40148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 Customer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Bought recenetly, not very often, spent small amount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382" marR="5382" marT="5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45683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0325A062-A8E9-4EB2-AECF-AC6CA716F6F5}"/>
              </a:ext>
            </a:extLst>
          </p:cNvPr>
          <p:cNvSpPr txBox="1">
            <a:spLocks/>
          </p:cNvSpPr>
          <p:nvPr/>
        </p:nvSpPr>
        <p:spPr bwMode="gray">
          <a:xfrm>
            <a:off x="950708" y="5162310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Filter through the top 1000 customers by assigning the conditions discussed in the table above.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4FBB9B-289B-413A-AAFE-F482B68C5D44}"/>
              </a:ext>
            </a:extLst>
          </p:cNvPr>
          <p:cNvSpPr txBox="1">
            <a:spLocks/>
          </p:cNvSpPr>
          <p:nvPr/>
        </p:nvSpPr>
        <p:spPr bwMode="gray">
          <a:xfrm>
            <a:off x="952276" y="5767197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1000 customers discovered would have bought recently, more frequently and tend to spend more than the average.</a:t>
            </a:r>
          </a:p>
        </p:txBody>
      </p:sp>
    </p:spTree>
    <p:extLst>
      <p:ext uri="{BB962C8B-B14F-4D97-AF65-F5344CB8AC3E}">
        <p14:creationId xmlns:p14="http://schemas.microsoft.com/office/powerpoint/2010/main" val="115957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3DE77-E98C-4179-B5F5-3809651B1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Model Development</a:t>
            </a:r>
          </a:p>
          <a:p>
            <a:r>
              <a:rPr lang="en-US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661" y="2762010"/>
            <a:ext cx="4927282" cy="3416301"/>
          </a:xfrm>
        </p:spPr>
        <p:txBody>
          <a:bodyPr/>
          <a:lstStyle/>
          <a:p>
            <a:r>
              <a:rPr lang="en-US" sz="1600" b="1" dirty="0"/>
              <a:t>Outline Problem</a:t>
            </a:r>
          </a:p>
          <a:p>
            <a:pPr lvl="1"/>
            <a:r>
              <a:rPr lang="en-US" sz="1400" dirty="0"/>
              <a:t>Sprocket Central is a company that specializes in high quality bikes and cycling accessories.</a:t>
            </a:r>
          </a:p>
          <a:p>
            <a:pPr lvl="1"/>
            <a:r>
              <a:rPr lang="en-US" sz="1400" dirty="0"/>
              <a:t>They are looking to boost business sales by analyzing provided datasets.</a:t>
            </a:r>
          </a:p>
          <a:p>
            <a:pPr lvl="1"/>
            <a:r>
              <a:rPr lang="en-US" sz="1400" dirty="0"/>
              <a:t>Using the 3 datasets provided the aim is to analyze and recommend 1000 customers that the company should target to drive higher value for the company.</a:t>
            </a:r>
          </a:p>
          <a:p>
            <a:pPr marL="457200" lvl="1" indent="0">
              <a:buNone/>
            </a:pPr>
            <a:r>
              <a:rPr lang="en-US" sz="1400" dirty="0"/>
              <a:t> </a:t>
            </a: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1E1E3C-371F-4739-B80C-6380B1A59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909" y="2762010"/>
            <a:ext cx="4825159" cy="3416300"/>
          </a:xfrm>
        </p:spPr>
        <p:txBody>
          <a:bodyPr/>
          <a:lstStyle/>
          <a:p>
            <a:r>
              <a:rPr lang="en-US" sz="1600" b="1" dirty="0"/>
              <a:t>Contents of Data Analysis</a:t>
            </a:r>
          </a:p>
          <a:p>
            <a:pPr lvl="1"/>
            <a:r>
              <a:rPr lang="en-US" sz="1400" dirty="0"/>
              <a:t>Comparing the customer age distributions.</a:t>
            </a:r>
          </a:p>
          <a:p>
            <a:pPr lvl="1"/>
            <a:r>
              <a:rPr lang="en-US" sz="1400" dirty="0"/>
              <a:t>Comparing the bike related purchases on the basis of gender.</a:t>
            </a:r>
          </a:p>
          <a:p>
            <a:pPr lvl="1"/>
            <a:r>
              <a:rPr lang="en-US" sz="1400" dirty="0"/>
              <a:t>Comparing job industry distributions.</a:t>
            </a:r>
          </a:p>
          <a:p>
            <a:pPr lvl="1"/>
            <a:r>
              <a:rPr lang="en-US" sz="1400" dirty="0"/>
              <a:t>Comparing wealth segment by age.</a:t>
            </a:r>
          </a:p>
          <a:p>
            <a:pPr lvl="1"/>
            <a:r>
              <a:rPr lang="en-US" sz="1400" dirty="0"/>
              <a:t>Number of cars owned by state category.</a:t>
            </a:r>
          </a:p>
          <a:p>
            <a:pPr lvl="1"/>
            <a:r>
              <a:rPr lang="en-US" sz="1400" dirty="0"/>
              <a:t>RFM analysis and customer classifications.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Identify and Recommend Top 1000 Customer to target from dataset.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364C23-94EA-4326-94DD-EEA362E5D410}"/>
              </a:ext>
            </a:extLst>
          </p:cNvPr>
          <p:cNvSpPr txBox="1">
            <a:spLocks/>
          </p:cNvSpPr>
          <p:nvPr/>
        </p:nvSpPr>
        <p:spPr bwMode="gray">
          <a:xfrm>
            <a:off x="583061" y="5701999"/>
            <a:ext cx="10381883" cy="777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This can be done with three steps:-Data Exploration, Model Development, Interpretation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70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Exploration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3DE77-E98C-4179-B5F5-3809651B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1" y="2867454"/>
            <a:ext cx="9708225" cy="3416300"/>
          </a:xfrm>
        </p:spPr>
        <p:txBody>
          <a:bodyPr/>
          <a:lstStyle/>
          <a:p>
            <a:r>
              <a:rPr lang="en-US" b="1" dirty="0"/>
              <a:t>Key Issues for Data Quality Assessment</a:t>
            </a:r>
          </a:p>
          <a:p>
            <a:pPr lvl="1"/>
            <a:r>
              <a:rPr lang="en-US" b="1" dirty="0"/>
              <a:t>Accuracy: </a:t>
            </a:r>
            <a:r>
              <a:rPr lang="en-US" dirty="0"/>
              <a:t>Correct Values</a:t>
            </a:r>
          </a:p>
          <a:p>
            <a:pPr lvl="1"/>
            <a:r>
              <a:rPr lang="en-US" b="1" dirty="0"/>
              <a:t>Completeness: </a:t>
            </a:r>
            <a:r>
              <a:rPr lang="en-US" dirty="0"/>
              <a:t>Data Fields with Values</a:t>
            </a:r>
          </a:p>
          <a:p>
            <a:pPr lvl="1"/>
            <a:r>
              <a:rPr lang="en-US" b="1" dirty="0"/>
              <a:t>Consistency: </a:t>
            </a:r>
            <a:r>
              <a:rPr lang="en-US" dirty="0"/>
              <a:t>Values Free from Contradictions</a:t>
            </a:r>
          </a:p>
          <a:p>
            <a:pPr lvl="1"/>
            <a:r>
              <a:rPr lang="en-US" b="1" dirty="0"/>
              <a:t>Relevancy:</a:t>
            </a:r>
            <a:r>
              <a:rPr lang="en-US" dirty="0"/>
              <a:t> Data Items with Value Meta-Data</a:t>
            </a:r>
          </a:p>
          <a:p>
            <a:pPr lvl="1"/>
            <a:r>
              <a:rPr lang="en-US" b="1" dirty="0"/>
              <a:t>Validity: </a:t>
            </a:r>
            <a:r>
              <a:rPr lang="en-US" dirty="0"/>
              <a:t>Data Containing Allowable Values</a:t>
            </a:r>
          </a:p>
          <a:p>
            <a:pPr lvl="1"/>
            <a:r>
              <a:rPr lang="en-US" b="1" dirty="0"/>
              <a:t>Uniqueness: </a:t>
            </a:r>
            <a:r>
              <a:rPr lang="en-US" dirty="0"/>
              <a:t>Duplicated Values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E4697B-DF53-48B6-986F-0A9E4A1DAE90}"/>
              </a:ext>
            </a:extLst>
          </p:cNvPr>
          <p:cNvSpPr txBox="1">
            <a:spLocks/>
          </p:cNvSpPr>
          <p:nvPr/>
        </p:nvSpPr>
        <p:spPr bwMode="gray">
          <a:xfrm>
            <a:off x="873721" y="2144163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Data Quality Assessment and Clean Up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7B5E3C-7039-42CB-AC32-7ED9A88E3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150628"/>
              </p:ext>
            </p:extLst>
          </p:nvPr>
        </p:nvGraphicFramePr>
        <p:xfrm>
          <a:off x="6096000" y="3137559"/>
          <a:ext cx="5791127" cy="1738630"/>
        </p:xfrm>
        <a:graphic>
          <a:graphicData uri="http://schemas.openxmlformats.org/drawingml/2006/table">
            <a:tbl>
              <a:tblPr/>
              <a:tblGrid>
                <a:gridCol w="790154">
                  <a:extLst>
                    <a:ext uri="{9D8B030D-6E8A-4147-A177-3AD203B41FA5}">
                      <a16:colId xmlns:a16="http://schemas.microsoft.com/office/drawing/2014/main" val="239499367"/>
                    </a:ext>
                  </a:extLst>
                </a:gridCol>
                <a:gridCol w="810158">
                  <a:extLst>
                    <a:ext uri="{9D8B030D-6E8A-4147-A177-3AD203B41FA5}">
                      <a16:colId xmlns:a16="http://schemas.microsoft.com/office/drawing/2014/main" val="4251924536"/>
                    </a:ext>
                  </a:extLst>
                </a:gridCol>
                <a:gridCol w="1260245">
                  <a:extLst>
                    <a:ext uri="{9D8B030D-6E8A-4147-A177-3AD203B41FA5}">
                      <a16:colId xmlns:a16="http://schemas.microsoft.com/office/drawing/2014/main" val="2861208563"/>
                    </a:ext>
                  </a:extLst>
                </a:gridCol>
                <a:gridCol w="1060206">
                  <a:extLst>
                    <a:ext uri="{9D8B030D-6E8A-4147-A177-3AD203B41FA5}">
                      <a16:colId xmlns:a16="http://schemas.microsoft.com/office/drawing/2014/main" val="2055841334"/>
                    </a:ext>
                  </a:extLst>
                </a:gridCol>
                <a:gridCol w="1080210">
                  <a:extLst>
                    <a:ext uri="{9D8B030D-6E8A-4147-A177-3AD203B41FA5}">
                      <a16:colId xmlns:a16="http://schemas.microsoft.com/office/drawing/2014/main" val="3145176003"/>
                    </a:ext>
                  </a:extLst>
                </a:gridCol>
                <a:gridCol w="790154">
                  <a:extLst>
                    <a:ext uri="{9D8B030D-6E8A-4147-A177-3AD203B41FA5}">
                      <a16:colId xmlns:a16="http://schemas.microsoft.com/office/drawing/2014/main" val="191714306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Completeness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Consistency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Relevancy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Validity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937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Demographic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DOB: inaccurate, Age: missing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Title: blank, Customer Id: Incomplete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Gender: inconsistency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column delete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388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Address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Id: Incomplete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States: inconsistency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2471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Profit: missing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Id: Incomplete, Online order: blanks, brand: blanks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Cancelled Status order filter out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 Price : format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388758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3DAC701-D2C7-4488-83F2-58DAF9FF8E7F}"/>
              </a:ext>
            </a:extLst>
          </p:cNvPr>
          <p:cNvSpPr txBox="1">
            <a:spLocks/>
          </p:cNvSpPr>
          <p:nvPr/>
        </p:nvSpPr>
        <p:spPr bwMode="gray">
          <a:xfrm>
            <a:off x="7871380" y="2296563"/>
            <a:ext cx="353662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Summary Table</a:t>
            </a:r>
          </a:p>
        </p:txBody>
      </p:sp>
    </p:spTree>
    <p:extLst>
      <p:ext uri="{BB962C8B-B14F-4D97-AF65-F5344CB8AC3E}">
        <p14:creationId xmlns:p14="http://schemas.microsoft.com/office/powerpoint/2010/main" val="127517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865707"/>
            <a:ext cx="5026601" cy="34163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Most of the customers are in 40-49 (50) in both ‘New’ and ‘Old’ category. </a:t>
            </a:r>
          </a:p>
          <a:p>
            <a:pPr lvl="1"/>
            <a:r>
              <a:rPr lang="en-US" dirty="0"/>
              <a:t>The lowest age groups are 20 and 80+ for both the categories</a:t>
            </a:r>
          </a:p>
          <a:p>
            <a:pPr lvl="1"/>
            <a:r>
              <a:rPr lang="en-US" dirty="0"/>
              <a:t>There is a sudden drop in 30-39 (40) in ‘New’ category.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‘New’ &amp; ‘Old’ Customer Age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D5D34-7E60-4376-9D53-1605CE28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01" y="2705495"/>
            <a:ext cx="3326704" cy="3332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3F9398-3112-4526-BA3B-867D4C6F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643" y="2714922"/>
            <a:ext cx="3296893" cy="33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3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632" y="2818572"/>
            <a:ext cx="5662367" cy="34163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Over the last three years, 50% of the purchases were bought my females and 47% by males. 3% were made by unknown gender.</a:t>
            </a:r>
          </a:p>
          <a:p>
            <a:pPr lvl="1"/>
            <a:r>
              <a:rPr lang="en-US" dirty="0"/>
              <a:t>Females purchase more bike related accessories in general.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Bike related purchases over last 3 years by gender (%)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6163C-5CFB-488B-A234-6E3079F8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758" y="2879408"/>
            <a:ext cx="3543312" cy="37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2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320511" y="2841928"/>
            <a:ext cx="4782535" cy="380731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Maximum number of customers are in Financial &amp; Manufacturing sectors. They together constitute around 50%.</a:t>
            </a:r>
          </a:p>
          <a:p>
            <a:pPr lvl="1"/>
            <a:r>
              <a:rPr lang="en-US" dirty="0"/>
              <a:t>Minimum number of customers are in Telecommunications and Agriculture sectors.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Job Industry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6C906-F808-4EDC-9FA0-15B95CAA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098" y="2841928"/>
            <a:ext cx="3962902" cy="2984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7EFFCB-CF4D-497B-A5D9-E2F6B209C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544" y="2766514"/>
            <a:ext cx="4028382" cy="328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3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903415"/>
            <a:ext cx="4418027" cy="34163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The largest number of customers are classified as ‘Mass Customers’. And are present in 40-49 (50) category.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Wealth Segment by Age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1143A-5F4E-4CDF-BFEB-FE30F297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11" y="2761326"/>
            <a:ext cx="3984394" cy="2993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EB9B4-7CA1-49E9-B5BF-E163B5A7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934" y="2761326"/>
            <a:ext cx="3968066" cy="29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8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75768-F3BC-4956-906D-169FF4BEF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903415"/>
            <a:ext cx="4418027" cy="341630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Maximum number of people who own and not own cars are present in NSW state.</a:t>
            </a:r>
          </a:p>
          <a:p>
            <a:pPr lvl="1"/>
            <a:r>
              <a:rPr lang="en-US" dirty="0"/>
              <a:t>Least number of people who own and not own cars are present in QLD state.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27853-0D27-4105-B573-08B004772DA6}"/>
              </a:ext>
            </a:extLst>
          </p:cNvPr>
          <p:cNvSpPr txBox="1">
            <a:spLocks/>
          </p:cNvSpPr>
          <p:nvPr/>
        </p:nvSpPr>
        <p:spPr bwMode="gray">
          <a:xfrm>
            <a:off x="798308" y="2172444"/>
            <a:ext cx="1038188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Number of cars owned and not owned in each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127A6-0D6D-481D-B617-B92A35ED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623" y="2808730"/>
            <a:ext cx="4380324" cy="38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60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538</TotalTime>
  <Words>1142</Words>
  <Application>Microsoft Office PowerPoint</Application>
  <PresentationFormat>Widescreen</PresentationFormat>
  <Paragraphs>261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 Boardroom</vt:lpstr>
      <vt:lpstr>KPMG Virtual Internship</vt:lpstr>
      <vt:lpstr>Agenda</vt:lpstr>
      <vt:lpstr>Introduction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Model Development</vt:lpstr>
      <vt:lpstr>Model Development</vt:lpstr>
      <vt:lpstr>Model Development</vt:lpstr>
      <vt:lpstr>Model Development</vt:lpstr>
      <vt:lpstr>Model Development</vt:lpstr>
      <vt:lpstr>Model Development</vt:lpstr>
      <vt:lpstr>PowerPoint Presentation</vt:lpstr>
      <vt:lpstr>Interpretation</vt:lpstr>
      <vt:lpstr>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KPMG Virtual Internship</dc:title>
  <dc:creator>Nikhil Gupta</dc:creator>
  <cp:lastModifiedBy>Nikhil Gupta</cp:lastModifiedBy>
  <cp:revision>36</cp:revision>
  <dcterms:created xsi:type="dcterms:W3CDTF">2020-12-21T15:41:26Z</dcterms:created>
  <dcterms:modified xsi:type="dcterms:W3CDTF">2020-12-23T18:03:56Z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